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3" r:id="rId2"/>
    <p:sldId id="283" r:id="rId3"/>
    <p:sldId id="275" r:id="rId4"/>
    <p:sldId id="266" r:id="rId5"/>
    <p:sldId id="267" r:id="rId6"/>
    <p:sldId id="256" r:id="rId7"/>
    <p:sldId id="257" r:id="rId8"/>
    <p:sldId id="290" r:id="rId9"/>
    <p:sldId id="284" r:id="rId10"/>
    <p:sldId id="289" r:id="rId11"/>
    <p:sldId id="277" r:id="rId12"/>
    <p:sldId id="265" r:id="rId13"/>
    <p:sldId id="264" r:id="rId14"/>
    <p:sldId id="268" r:id="rId15"/>
    <p:sldId id="300" r:id="rId16"/>
    <p:sldId id="270" r:id="rId17"/>
    <p:sldId id="297" r:id="rId18"/>
    <p:sldId id="274" r:id="rId19"/>
    <p:sldId id="298" r:id="rId20"/>
    <p:sldId id="299" r:id="rId21"/>
    <p:sldId id="291" r:id="rId22"/>
    <p:sldId id="286" r:id="rId23"/>
    <p:sldId id="278" r:id="rId24"/>
    <p:sldId id="301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5D6D6-B493-4C86-92F0-1C061ECA57F2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D24E7-BAFB-44D5-8323-56C9427FCE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0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AD24E7-BAFB-44D5-8323-56C9427FCE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7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EB84609-E27E-41AB-AA98-9A3A6E714FA6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7FACDFB-30B1-4AF4-911F-6C6F3DCC3A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image" Target="../media/image19.jpg"/><Relationship Id="rId21" Type="http://schemas.openxmlformats.org/officeDocument/2006/relationships/image" Target="../media/image37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Relationship Id="rId22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image" Target="../media/image19.jpg"/><Relationship Id="rId21" Type="http://schemas.openxmlformats.org/officeDocument/2006/relationships/image" Target="../media/image37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Relationship Id="rId22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A-CDfddh2j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3.tif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1.wmf"/><Relationship Id="rId3" Type="http://schemas.openxmlformats.org/officeDocument/2006/relationships/image" Target="../media/image12.jpeg"/><Relationship Id="rId7" Type="http://schemas.openxmlformats.org/officeDocument/2006/relationships/image" Target="../media/image8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Relationship Id="rId1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303 Lab Tutorial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Control design</a:t>
            </a:r>
            <a:endParaRPr lang="en-NZ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4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9200"/>
            <a:ext cx="3586163" cy="5172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5401" y="1524000"/>
            <a:ext cx="327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Z" dirty="0" smtClean="0"/>
              <a:t>Lab sheet with your gains written on it</a:t>
            </a:r>
          </a:p>
          <a:p>
            <a:pPr marL="285750" indent="-285750">
              <a:buFontTx/>
              <a:buChar char="-"/>
            </a:pPr>
            <a:endParaRPr lang="en-NZ" dirty="0"/>
          </a:p>
          <a:p>
            <a:pPr marL="285750" indent="-285750">
              <a:buFontTx/>
              <a:buChar char="-"/>
            </a:pPr>
            <a:endParaRPr lang="en-NZ" dirty="0" smtClean="0"/>
          </a:p>
          <a:p>
            <a:r>
              <a:rPr lang="en-NZ" dirty="0" smtClean="0"/>
              <a:t>H&amp;S:</a:t>
            </a:r>
          </a:p>
          <a:p>
            <a:pPr marL="285750" indent="-285750">
              <a:buFontTx/>
              <a:buChar char="-"/>
            </a:pPr>
            <a:r>
              <a:rPr lang="en-NZ" u="sng" dirty="0" smtClean="0"/>
              <a:t>Covered shoes </a:t>
            </a:r>
            <a:r>
              <a:rPr lang="en-NZ" b="1" u="sng" dirty="0" smtClean="0">
                <a:solidFill>
                  <a:srgbClr val="FF0000"/>
                </a:solidFill>
              </a:rPr>
              <a:t>must</a:t>
            </a:r>
            <a:r>
              <a:rPr lang="en-NZ" u="sng" dirty="0" smtClean="0"/>
              <a:t> be worn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No touching other projects/equipment in the robotics lab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No touching the lab equipment while the cart is in motion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3850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2954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Lab </a:t>
            </a:r>
            <a:r>
              <a:rPr lang="en-US" b="1" u="sng" dirty="0" smtClean="0">
                <a:solidFill>
                  <a:srgbClr val="FF0000"/>
                </a:solidFill>
              </a:rPr>
              <a:t>report due </a:t>
            </a:r>
            <a:r>
              <a:rPr lang="en-US" b="1" u="sng" dirty="0">
                <a:solidFill>
                  <a:srgbClr val="FF0000"/>
                </a:solidFill>
              </a:rPr>
              <a:t>Friday of Term 2 week </a:t>
            </a:r>
            <a:r>
              <a:rPr lang="en-US" b="1" u="sng" dirty="0" smtClean="0">
                <a:solidFill>
                  <a:srgbClr val="FF0000"/>
                </a:solidFill>
              </a:rPr>
              <a:t>1 </a:t>
            </a:r>
            <a:r>
              <a:rPr lang="en-US" b="1" u="sng" dirty="0">
                <a:solidFill>
                  <a:srgbClr val="FF0000"/>
                </a:solidFill>
              </a:rPr>
              <a:t>– short write up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Reporting back to the ‘client’: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What system response characteristics the client could expect for different types of control (P,PD,PID), and which control type is most appropriate for this application.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Whether the system specifications were achieved and any trade-offs in performance and effort/cost (e.g. voltage as a surrogate for energy requirements).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Gains vs. response: how changing the gains affects system response.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Aspects of the model provided by the client compared to a laboratory set up (was the model good enough?  Did it match the real-world prototype behaviour?).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Based on your results how many assembly tasks can be performed per hour?</a:t>
            </a:r>
          </a:p>
        </p:txBody>
      </p:sp>
    </p:spTree>
    <p:extLst>
      <p:ext uri="{BB962C8B-B14F-4D97-AF65-F5344CB8AC3E}">
        <p14:creationId xmlns:p14="http://schemas.microsoft.com/office/powerpoint/2010/main" val="22650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Matlab Commands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NZ" dirty="0" smtClean="0"/>
              <a:t>The following may prove useful</a:t>
            </a:r>
          </a:p>
          <a:p>
            <a:pPr lvl="1"/>
            <a:r>
              <a:rPr lang="en-NZ" b="1" dirty="0" smtClean="0"/>
              <a:t>sys = </a:t>
            </a:r>
            <a:r>
              <a:rPr lang="en-NZ" b="1" dirty="0" err="1" smtClean="0"/>
              <a:t>tf</a:t>
            </a:r>
            <a:r>
              <a:rPr lang="en-NZ" b="1" dirty="0" smtClean="0"/>
              <a:t>(</a:t>
            </a:r>
            <a:r>
              <a:rPr lang="en-NZ" b="1" dirty="0" err="1" smtClean="0"/>
              <a:t>num,den</a:t>
            </a:r>
            <a:r>
              <a:rPr lang="en-NZ" b="1" dirty="0" smtClean="0"/>
              <a:t>)</a:t>
            </a:r>
            <a:r>
              <a:rPr lang="en-NZ" dirty="0" smtClean="0"/>
              <a:t>, where num and den are polynomials to represent the numerator and denominator in your transfer function</a:t>
            </a:r>
          </a:p>
          <a:p>
            <a:pPr lvl="1"/>
            <a:endParaRPr lang="en-NZ" b="1" dirty="0" smtClean="0"/>
          </a:p>
          <a:p>
            <a:pPr lvl="1"/>
            <a:r>
              <a:rPr lang="en-NZ" b="1" dirty="0" smtClean="0"/>
              <a:t>[</a:t>
            </a:r>
            <a:r>
              <a:rPr lang="en-NZ" b="1" dirty="0" err="1" smtClean="0"/>
              <a:t>y,t,x</a:t>
            </a:r>
            <a:r>
              <a:rPr lang="en-NZ" b="1" dirty="0" smtClean="0"/>
              <a:t>] = step(sys)</a:t>
            </a:r>
            <a:r>
              <a:rPr lang="en-NZ" dirty="0" smtClean="0"/>
              <a:t> = step input command outputting all responses for a system you defined (sys). </a:t>
            </a:r>
          </a:p>
          <a:p>
            <a:pPr lvl="2"/>
            <a:r>
              <a:rPr lang="en-NZ" dirty="0" smtClean="0"/>
              <a:t>You can calculate the voltage input from the states, x, returned</a:t>
            </a:r>
          </a:p>
          <a:p>
            <a:pPr lvl="2"/>
            <a:r>
              <a:rPr lang="en-NZ" dirty="0" smtClean="0"/>
              <a:t>Using step alone gives just a plot of the step response</a:t>
            </a:r>
          </a:p>
          <a:p>
            <a:pPr lvl="1"/>
            <a:endParaRPr lang="en-NZ" b="1" dirty="0" smtClean="0"/>
          </a:p>
          <a:p>
            <a:pPr lvl="1"/>
            <a:r>
              <a:rPr lang="en-NZ" b="1" dirty="0" err="1" smtClean="0"/>
              <a:t>Stepinfo</a:t>
            </a:r>
            <a:r>
              <a:rPr lang="en-NZ" b="1" dirty="0" smtClean="0"/>
              <a:t>(sys)</a:t>
            </a:r>
            <a:r>
              <a:rPr lang="en-NZ" dirty="0" smtClean="0"/>
              <a:t> = returns a plot with rise time, settling time, overshoot etc all marked and given values. Handy! </a:t>
            </a:r>
          </a:p>
          <a:p>
            <a:pPr lvl="2"/>
            <a:r>
              <a:rPr lang="en-NZ" dirty="0" smtClean="0"/>
              <a:t>Or just calculate by hand as you design</a:t>
            </a:r>
          </a:p>
          <a:p>
            <a:pPr lvl="1"/>
            <a:endParaRPr lang="en-NZ" dirty="0" smtClean="0"/>
          </a:p>
          <a:p>
            <a:pPr lvl="1"/>
            <a:r>
              <a:rPr lang="en-NZ" dirty="0" smtClean="0"/>
              <a:t>Others may be helpful, but these will get you started if you need help.</a:t>
            </a:r>
          </a:p>
          <a:p>
            <a:pPr lvl="1"/>
            <a:endParaRPr lang="en-NZ" dirty="0" smtClean="0"/>
          </a:p>
          <a:p>
            <a:pPr lvl="1"/>
            <a:r>
              <a:rPr lang="en-NZ" dirty="0" smtClean="0"/>
              <a:t>These are vaguely remembered by Prof Chase, use “help (command)” in Matlab to be sure!</a:t>
            </a:r>
            <a:endParaRPr lang="en-NZ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points to consider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sz="2000" b="1" dirty="0" smtClean="0"/>
          </a:p>
          <a:p>
            <a:r>
              <a:rPr lang="en-NZ" sz="2000" b="1" dirty="0" smtClean="0"/>
              <a:t>Why does the cart behave differently than in Matlab?</a:t>
            </a:r>
          </a:p>
          <a:p>
            <a:endParaRPr lang="en-NZ" sz="2000" b="1" dirty="0" smtClean="0"/>
          </a:p>
          <a:p>
            <a:r>
              <a:rPr lang="en-NZ" sz="2000" b="1" dirty="0" smtClean="0"/>
              <a:t>Can I change the model parameters after the lab to better match what I saw in the data? Which ones and why?</a:t>
            </a:r>
          </a:p>
          <a:p>
            <a:endParaRPr lang="en-NZ" sz="2000" b="1" dirty="0" smtClean="0"/>
          </a:p>
          <a:p>
            <a:r>
              <a:rPr lang="en-NZ" sz="2000" b="1" dirty="0" smtClean="0"/>
              <a:t>Consider trying a new set of gains based on what you learn</a:t>
            </a:r>
          </a:p>
          <a:p>
            <a:endParaRPr lang="en-NZ" sz="2000" b="1" dirty="0" smtClean="0"/>
          </a:p>
          <a:p>
            <a:endParaRPr lang="en-NZ" sz="2000" b="1" dirty="0" smtClean="0"/>
          </a:p>
          <a:p>
            <a:r>
              <a:rPr lang="en-NZ" sz="2000" b="1" u="sng" dirty="0" smtClean="0"/>
              <a:t>These answers and trying again are what make an excellent lab write up at the end</a:t>
            </a:r>
            <a:endParaRPr lang="en-NZ" sz="2000" b="1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Report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5 pages + title page</a:t>
            </a:r>
          </a:p>
          <a:p>
            <a:r>
              <a:rPr lang="en-NZ" dirty="0" smtClean="0"/>
              <a:t>Short report – keep it concise!</a:t>
            </a:r>
          </a:p>
          <a:p>
            <a:r>
              <a:rPr lang="en-NZ" b="1" u="sng" dirty="0" smtClean="0"/>
              <a:t>Choose your data and figures wisely</a:t>
            </a:r>
          </a:p>
          <a:p>
            <a:r>
              <a:rPr lang="en-NZ" dirty="0" smtClean="0"/>
              <a:t>Discuss the why of your results, not just how you got them!</a:t>
            </a:r>
          </a:p>
          <a:p>
            <a:endParaRPr lang="en-NZ" dirty="0"/>
          </a:p>
          <a:p>
            <a:r>
              <a:rPr lang="en-NZ" b="1" dirty="0" smtClean="0"/>
              <a:t>REPORTS ARE INDIVIDUAL! </a:t>
            </a:r>
            <a:r>
              <a:rPr lang="en-NZ" dirty="0" smtClean="0"/>
              <a:t>No group reports please!</a:t>
            </a:r>
          </a:p>
          <a:p>
            <a:r>
              <a:rPr lang="en-NZ" dirty="0" smtClean="0"/>
              <a:t>Marked on :</a:t>
            </a:r>
          </a:p>
          <a:p>
            <a:pPr lvl="1"/>
            <a:r>
              <a:rPr lang="en-NZ" dirty="0" smtClean="0"/>
              <a:t>Content (discussion, key methods, results)</a:t>
            </a:r>
          </a:p>
          <a:p>
            <a:pPr lvl="1"/>
            <a:r>
              <a:rPr lang="en-NZ" dirty="0" smtClean="0"/>
              <a:t>Results presentations (well formatted plots!)</a:t>
            </a:r>
          </a:p>
          <a:p>
            <a:pPr lvl="1"/>
            <a:r>
              <a:rPr lang="en-NZ" dirty="0" smtClean="0"/>
              <a:t>Structure/style (is it hard to read, or missing bits?)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1148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4068" y="1968778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NZ" dirty="0" smtClean="0"/>
              <a:t>Themed – a bit of fun in the monotony of study….</a:t>
            </a:r>
          </a:p>
          <a:p>
            <a:pPr marL="457200" indent="-457200">
              <a:buFont typeface="+mj-lt"/>
              <a:buAutoNum type="arabicPeriod"/>
            </a:pPr>
            <a:endParaRPr lang="en-NZ" dirty="0" smtClean="0"/>
          </a:p>
          <a:p>
            <a:endParaRPr lang="en-NZ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46234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NZ" smtClean="0"/>
              <a:t>Report cover page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627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68" y="1968778"/>
            <a:ext cx="8229600" cy="4648200"/>
          </a:xfrm>
        </p:spPr>
        <p:txBody>
          <a:bodyPr>
            <a:normAutofit/>
          </a:bodyPr>
          <a:lstStyle/>
          <a:p>
            <a:r>
              <a:rPr lang="en-NZ" dirty="0" smtClean="0"/>
              <a:t>Themed – a bit of fun in the monotony of study….</a:t>
            </a:r>
          </a:p>
          <a:p>
            <a:r>
              <a:rPr lang="en-NZ" b="1" dirty="0" smtClean="0">
                <a:solidFill>
                  <a:srgbClr val="7030A0"/>
                </a:solidFill>
              </a:rPr>
              <a:t>This </a:t>
            </a:r>
            <a:r>
              <a:rPr lang="en-NZ" b="1" dirty="0" smtClean="0">
                <a:solidFill>
                  <a:srgbClr val="7030A0"/>
                </a:solidFill>
              </a:rPr>
              <a:t>years theme: </a:t>
            </a:r>
            <a:r>
              <a:rPr lang="en-NZ" b="1" dirty="0" smtClean="0">
                <a:solidFill>
                  <a:srgbClr val="7030A0"/>
                </a:solidFill>
              </a:rPr>
              <a:t>Movies of your childhood</a:t>
            </a:r>
            <a:endParaRPr lang="en-NZ" b="1" dirty="0" smtClean="0">
              <a:solidFill>
                <a:srgbClr val="7030A0"/>
              </a:solidFill>
            </a:endParaRPr>
          </a:p>
          <a:p>
            <a:pPr lvl="1">
              <a:buFontTx/>
              <a:buChar char="-"/>
            </a:pPr>
            <a:r>
              <a:rPr lang="en-NZ" dirty="0"/>
              <a:t>Poetry and creativity </a:t>
            </a:r>
            <a:r>
              <a:rPr lang="en-NZ" dirty="0" smtClean="0"/>
              <a:t>encouraged</a:t>
            </a:r>
          </a:p>
          <a:p>
            <a:pPr lvl="1">
              <a:buFontTx/>
              <a:buChar char="-"/>
            </a:pPr>
            <a:r>
              <a:rPr lang="en-NZ" dirty="0" smtClean="0"/>
              <a:t>We like a laugh</a:t>
            </a:r>
            <a:endParaRPr lang="en-NZ" dirty="0"/>
          </a:p>
          <a:p>
            <a:pPr marL="0" indent="0">
              <a:buNone/>
            </a:pPr>
            <a:r>
              <a:rPr lang="en-NZ" b="1" dirty="0" smtClean="0"/>
              <a:t>Rules</a:t>
            </a:r>
            <a:endParaRPr lang="en-NZ" b="1" dirty="0" smtClean="0"/>
          </a:p>
          <a:p>
            <a:pPr marL="457200" indent="-457200">
              <a:buFont typeface="+mj-lt"/>
              <a:buAutoNum type="arabicPeriod"/>
            </a:pPr>
            <a:r>
              <a:rPr lang="en-NZ" sz="1800" dirty="0" smtClean="0"/>
              <a:t>No offensive content or swear words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1800" dirty="0" smtClean="0"/>
              <a:t>No portrayal of Lecturers/TAs/UC staff in degrading or dodgy ways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1800" dirty="0" smtClean="0"/>
              <a:t>If you wouldn’t show it to your grandma, don’t submit it</a:t>
            </a:r>
          </a:p>
          <a:p>
            <a:pPr marL="457200" indent="-457200">
              <a:buFont typeface="+mj-lt"/>
              <a:buAutoNum type="arabicPeriod"/>
            </a:pPr>
            <a:endParaRPr lang="en-NZ" dirty="0" smtClean="0"/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234"/>
            <a:ext cx="8229600" cy="1600200"/>
          </a:xfrm>
        </p:spPr>
        <p:txBody>
          <a:bodyPr/>
          <a:lstStyle/>
          <a:p>
            <a:r>
              <a:rPr lang="en-NZ" dirty="0" smtClean="0"/>
              <a:t>Report cover page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56" y="115159"/>
            <a:ext cx="698953" cy="1029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07" y="108524"/>
            <a:ext cx="1295399" cy="1837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01" y="102903"/>
            <a:ext cx="698953" cy="1029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28" y="103233"/>
            <a:ext cx="698672" cy="1028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1" y="102903"/>
            <a:ext cx="698672" cy="10288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30" y="122202"/>
            <a:ext cx="698953" cy="1029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58" y="4943474"/>
            <a:ext cx="1247775" cy="18373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26" y="4943473"/>
            <a:ext cx="1247775" cy="18373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0" y="4943473"/>
            <a:ext cx="1247775" cy="1837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06" y="4943470"/>
            <a:ext cx="1247775" cy="18373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5" y="4943471"/>
            <a:ext cx="1247775" cy="18373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5" y="40058"/>
            <a:ext cx="1248057" cy="18377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86" y="112254"/>
            <a:ext cx="697526" cy="10271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" y="4953852"/>
            <a:ext cx="1257874" cy="18270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54" y="4943472"/>
            <a:ext cx="1247775" cy="18373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15" y="130399"/>
            <a:ext cx="698953" cy="10292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33" y="125816"/>
            <a:ext cx="711532" cy="1047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4" y="2036830"/>
            <a:ext cx="711532" cy="1047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4" y="3152632"/>
            <a:ext cx="711023" cy="1047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40" y="2999484"/>
            <a:ext cx="815027" cy="12001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r="27931"/>
          <a:stretch/>
        </p:blipFill>
        <p:spPr>
          <a:xfrm>
            <a:off x="6490161" y="2999484"/>
            <a:ext cx="826594" cy="11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9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068" y="1968778"/>
            <a:ext cx="8229600" cy="4648200"/>
          </a:xfrm>
        </p:spPr>
        <p:txBody>
          <a:bodyPr>
            <a:normAutofit/>
          </a:bodyPr>
          <a:lstStyle/>
          <a:p>
            <a:r>
              <a:rPr lang="en-NZ" b="1" dirty="0" smtClean="0">
                <a:solidFill>
                  <a:srgbClr val="7030A0"/>
                </a:solidFill>
              </a:rPr>
              <a:t>This </a:t>
            </a:r>
            <a:r>
              <a:rPr lang="en-NZ" b="1" dirty="0" smtClean="0">
                <a:solidFill>
                  <a:srgbClr val="7030A0"/>
                </a:solidFill>
              </a:rPr>
              <a:t>years theme: </a:t>
            </a:r>
            <a:r>
              <a:rPr lang="en-NZ" b="1" dirty="0" smtClean="0">
                <a:solidFill>
                  <a:srgbClr val="7030A0"/>
                </a:solidFill>
              </a:rPr>
              <a:t>Movies of your childhood</a:t>
            </a:r>
            <a:endParaRPr lang="en-NZ" b="1" dirty="0" smtClean="0">
              <a:solidFill>
                <a:srgbClr val="7030A0"/>
              </a:solidFill>
            </a:endParaRPr>
          </a:p>
          <a:p>
            <a:r>
              <a:rPr lang="en-NZ" dirty="0"/>
              <a:t>Words to sneak in:</a:t>
            </a:r>
          </a:p>
          <a:p>
            <a:pPr lvl="1"/>
            <a:r>
              <a:rPr lang="en-NZ" dirty="0" smtClean="0"/>
              <a:t>Minion</a:t>
            </a:r>
          </a:p>
          <a:p>
            <a:pPr lvl="1"/>
            <a:r>
              <a:rPr lang="en-NZ" dirty="0" smtClean="0"/>
              <a:t>Despicable me</a:t>
            </a:r>
          </a:p>
          <a:p>
            <a:pPr lvl="1"/>
            <a:r>
              <a:rPr lang="en-NZ" dirty="0" smtClean="0"/>
              <a:t>Do you banana</a:t>
            </a:r>
            <a:endParaRPr lang="en-NZ" dirty="0" smtClean="0"/>
          </a:p>
          <a:p>
            <a:pPr lvl="1"/>
            <a:r>
              <a:rPr lang="en-NZ" dirty="0" smtClean="0"/>
              <a:t>Faster than fast. I am lightning</a:t>
            </a:r>
          </a:p>
          <a:p>
            <a:pPr lvl="1"/>
            <a:r>
              <a:rPr lang="en-NZ" dirty="0"/>
              <a:t>T</a:t>
            </a:r>
            <a:r>
              <a:rPr lang="en-NZ" dirty="0" smtClean="0"/>
              <a:t>o infinity and beyond</a:t>
            </a:r>
          </a:p>
          <a:p>
            <a:pPr lvl="1"/>
            <a:r>
              <a:rPr lang="en-NZ" dirty="0" smtClean="0"/>
              <a:t>Fish are friends, not food</a:t>
            </a:r>
            <a:endParaRPr lang="en-NZ" dirty="0" smtClean="0"/>
          </a:p>
          <a:p>
            <a:pPr lvl="1"/>
            <a:endParaRPr lang="en-NZ" dirty="0" smtClean="0"/>
          </a:p>
          <a:p>
            <a:pPr lvl="1"/>
            <a:endParaRPr lang="en-NZ" dirty="0" smtClean="0"/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234"/>
            <a:ext cx="8229600" cy="1600200"/>
          </a:xfrm>
        </p:spPr>
        <p:txBody>
          <a:bodyPr/>
          <a:lstStyle/>
          <a:p>
            <a:r>
              <a:rPr lang="en-NZ" dirty="0" smtClean="0"/>
              <a:t>Report cover page</a:t>
            </a:r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56" y="115159"/>
            <a:ext cx="698953" cy="1029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07" y="108524"/>
            <a:ext cx="1295399" cy="1837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01" y="102903"/>
            <a:ext cx="698953" cy="1029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28" y="103233"/>
            <a:ext cx="698672" cy="1028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21" y="102903"/>
            <a:ext cx="698672" cy="10288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30" y="122202"/>
            <a:ext cx="698953" cy="1029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58" y="4943474"/>
            <a:ext cx="1247775" cy="18373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26" y="4943473"/>
            <a:ext cx="1247775" cy="18373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0" y="4943473"/>
            <a:ext cx="1247775" cy="1837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06" y="4943470"/>
            <a:ext cx="1247775" cy="18373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55" y="4943471"/>
            <a:ext cx="1247775" cy="18373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5" y="40058"/>
            <a:ext cx="1248057" cy="18377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86" y="112254"/>
            <a:ext cx="697526" cy="10271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" y="4953852"/>
            <a:ext cx="1257874" cy="18270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54" y="4943472"/>
            <a:ext cx="1247775" cy="18373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15" y="130399"/>
            <a:ext cx="698953" cy="10292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33" y="125816"/>
            <a:ext cx="711532" cy="1047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4" y="2036830"/>
            <a:ext cx="711532" cy="1047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4" y="3152632"/>
            <a:ext cx="711023" cy="1047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40" y="2999484"/>
            <a:ext cx="815027" cy="12001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1" r="27931"/>
          <a:stretch/>
        </p:blipFill>
        <p:spPr>
          <a:xfrm>
            <a:off x="6490161" y="2999484"/>
            <a:ext cx="826594" cy="11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2133600"/>
            <a:ext cx="352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Examples from previous years…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9937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4537619" cy="632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9600"/>
            <a:ext cx="3922669" cy="55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Your task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676400" y="1567101"/>
            <a:ext cx="6482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been contracted by Purple Minions Ltd to do some control </a:t>
            </a:r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for </a:t>
            </a:r>
            <a:r>
              <a:rPr lang="en-NZ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‘Cookie Robot™ </a:t>
            </a:r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 assembly line</a:t>
            </a:r>
            <a:endParaRPr lang="en-NZ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1159791"/>
            <a:ext cx="952500" cy="1666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44040" y="569418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dirty="0">
                <a:hlinkClick r:id="rId3"/>
              </a:rPr>
              <a:t>https://</a:t>
            </a:r>
            <a:r>
              <a:rPr lang="en-NZ" dirty="0" smtClean="0">
                <a:hlinkClick r:id="rId3"/>
              </a:rPr>
              <a:t>www.youtube.com/watch?app=desktop&amp;v=A-CDfddh2jQ</a:t>
            </a:r>
            <a:r>
              <a:rPr lang="en-NZ" dirty="0" smtClean="0"/>
              <a:t> </a:t>
            </a:r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" y="2362200"/>
            <a:ext cx="2790825" cy="3280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07" y="3020462"/>
            <a:ext cx="3105866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6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4169024" cy="5471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85800"/>
            <a:ext cx="3974951" cy="49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4029075" cy="4872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072" y="-381000"/>
            <a:ext cx="4047614" cy="32760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4271" y="-380999"/>
            <a:ext cx="1941479" cy="756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5007"/>
          <a:stretch/>
        </p:blipFill>
        <p:spPr>
          <a:xfrm>
            <a:off x="4800600" y="3241705"/>
            <a:ext cx="4343400" cy="36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0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5562600" cy="6813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990600"/>
            <a:ext cx="3013014" cy="46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364" y="152400"/>
            <a:ext cx="5761732" cy="6419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5400"/>
            <a:ext cx="2667000" cy="39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62000"/>
            <a:ext cx="4752975" cy="490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09" y="914400"/>
            <a:ext cx="3500691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39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518333"/>
              </p:ext>
            </p:extLst>
          </p:nvPr>
        </p:nvGraphicFramePr>
        <p:xfrm>
          <a:off x="112776" y="65554"/>
          <a:ext cx="4800600" cy="6792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Acrobat Document" r:id="rId3" imgW="4533695" imgH="6415848" progId="Acrobat.Document.2015">
                  <p:embed/>
                </p:oleObj>
              </mc:Choice>
              <mc:Fallback>
                <p:oleObj name="Acrobat Document" r:id="rId3" imgW="4533695" imgH="6415848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76" y="65554"/>
                        <a:ext cx="4800600" cy="6792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r="14195"/>
          <a:stretch/>
        </p:blipFill>
        <p:spPr>
          <a:xfrm>
            <a:off x="5105400" y="685800"/>
            <a:ext cx="3886200" cy="586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3962400"/>
            <a:ext cx="33528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367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Your task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2182368" y="5123136"/>
            <a:ext cx="5029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057400" y="5293824"/>
            <a:ext cx="5306568" cy="134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4163568" y="4604976"/>
            <a:ext cx="838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Oval 8"/>
          <p:cNvSpPr/>
          <p:nvPr/>
        </p:nvSpPr>
        <p:spPr>
          <a:xfrm>
            <a:off x="4239768" y="5123136"/>
            <a:ext cx="152400" cy="1706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Oval 9"/>
          <p:cNvSpPr/>
          <p:nvPr/>
        </p:nvSpPr>
        <p:spPr>
          <a:xfrm>
            <a:off x="4808220" y="5104848"/>
            <a:ext cx="152400" cy="1706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4" name="Straight Connector 13"/>
          <p:cNvCxnSpPr/>
          <p:nvPr/>
        </p:nvCxnSpPr>
        <p:spPr>
          <a:xfrm>
            <a:off x="3172968" y="3341715"/>
            <a:ext cx="0" cy="28956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20968" y="3350859"/>
            <a:ext cx="0" cy="28956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-Right Arrow 15"/>
          <p:cNvSpPr/>
          <p:nvPr/>
        </p:nvSpPr>
        <p:spPr>
          <a:xfrm>
            <a:off x="4054212" y="5459148"/>
            <a:ext cx="1143000" cy="228600"/>
          </a:xfrm>
          <a:prstGeom prst="left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TextBox 16"/>
          <p:cNvSpPr txBox="1"/>
          <p:nvPr/>
        </p:nvSpPr>
        <p:spPr>
          <a:xfrm>
            <a:off x="3425633" y="6108683"/>
            <a:ext cx="246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Positional step change</a:t>
            </a:r>
            <a:endParaRPr lang="en-NZ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64178" y="6084915"/>
            <a:ext cx="304799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86611" y="5773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100mm</a:t>
            </a:r>
            <a:endParaRPr lang="en-NZ" dirty="0"/>
          </a:p>
        </p:txBody>
      </p:sp>
      <p:cxnSp>
        <p:nvCxnSpPr>
          <p:cNvPr id="25" name="Straight Arrow Connector 24"/>
          <p:cNvCxnSpPr>
            <a:endCxn id="8" idx="1"/>
          </p:cNvCxnSpPr>
          <p:nvPr/>
        </p:nvCxnSpPr>
        <p:spPr>
          <a:xfrm>
            <a:off x="2791968" y="4544015"/>
            <a:ext cx="1371600" cy="3657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92975" y="4208211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dirty="0" smtClean="0"/>
              <a:t>Cart</a:t>
            </a:r>
            <a:endParaRPr lang="en-NZ" sz="1400" dirty="0"/>
          </a:p>
        </p:txBody>
      </p:sp>
      <p:sp>
        <p:nvSpPr>
          <p:cNvPr id="29" name="Rectangle 28"/>
          <p:cNvSpPr/>
          <p:nvPr/>
        </p:nvSpPr>
        <p:spPr>
          <a:xfrm>
            <a:off x="5651286" y="2268250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dirty="0" smtClean="0"/>
              <a:t>Robotic arm</a:t>
            </a:r>
            <a:endParaRPr lang="en-NZ" sz="1400" dirty="0"/>
          </a:p>
        </p:txBody>
      </p:sp>
      <p:sp>
        <p:nvSpPr>
          <p:cNvPr id="30" name="Rectangle 29"/>
          <p:cNvSpPr/>
          <p:nvPr/>
        </p:nvSpPr>
        <p:spPr>
          <a:xfrm>
            <a:off x="7008475" y="4468935"/>
            <a:ext cx="6224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1400" dirty="0" smtClean="0"/>
              <a:t>Track</a:t>
            </a:r>
            <a:endParaRPr lang="en-NZ" sz="1400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823325" y="2463549"/>
            <a:ext cx="827961" cy="422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835396" y="4734516"/>
            <a:ext cx="1173079" cy="391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522345">
            <a:off x="4799124" y="3453770"/>
            <a:ext cx="132101" cy="1198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12"/>
          <p:cNvSpPr/>
          <p:nvPr/>
        </p:nvSpPr>
        <p:spPr>
          <a:xfrm>
            <a:off x="4452180" y="4468935"/>
            <a:ext cx="299635" cy="2702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Rectangle 33"/>
          <p:cNvSpPr/>
          <p:nvPr/>
        </p:nvSpPr>
        <p:spPr>
          <a:xfrm rot="18457056">
            <a:off x="4626620" y="2516807"/>
            <a:ext cx="125252" cy="11985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Oval 31"/>
          <p:cNvSpPr/>
          <p:nvPr/>
        </p:nvSpPr>
        <p:spPr>
          <a:xfrm>
            <a:off x="4983326" y="3337464"/>
            <a:ext cx="299635" cy="2702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Pie 22"/>
          <p:cNvSpPr/>
          <p:nvPr/>
        </p:nvSpPr>
        <p:spPr>
          <a:xfrm rot="15418580">
            <a:off x="3841764" y="2362908"/>
            <a:ext cx="609600" cy="539517"/>
          </a:xfrm>
          <a:prstGeom prst="pi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76400" y="1567101"/>
            <a:ext cx="6482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been contracted by Purple Minions Ltd to do some control design for their ‘Cookie Robot™ manufacturing assembly line</a:t>
            </a:r>
            <a:endParaRPr lang="en-NZ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1159791"/>
            <a:ext cx="952500" cy="16668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3" y="3152553"/>
            <a:ext cx="1584183" cy="18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2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Task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Work in groups of ~3 to:</a:t>
            </a:r>
          </a:p>
          <a:p>
            <a:r>
              <a:rPr lang="en-NZ" b="1" dirty="0" smtClean="0"/>
              <a:t>Design at least 3 sets of control gains </a:t>
            </a:r>
            <a:r>
              <a:rPr lang="en-NZ" dirty="0"/>
              <a:t>(but you should probably do more) </a:t>
            </a:r>
            <a:r>
              <a:rPr lang="en-NZ" dirty="0" smtClean="0"/>
              <a:t>for</a:t>
            </a:r>
          </a:p>
          <a:p>
            <a:pPr lvl="1"/>
            <a:r>
              <a:rPr lang="en-NZ" dirty="0"/>
              <a:t>P control</a:t>
            </a:r>
          </a:p>
          <a:p>
            <a:pPr lvl="1"/>
            <a:r>
              <a:rPr lang="en-NZ" dirty="0"/>
              <a:t>PD control</a:t>
            </a:r>
          </a:p>
          <a:p>
            <a:pPr lvl="1"/>
            <a:r>
              <a:rPr lang="en-NZ" dirty="0"/>
              <a:t>PID </a:t>
            </a:r>
            <a:r>
              <a:rPr lang="en-NZ" dirty="0" smtClean="0"/>
              <a:t>control</a:t>
            </a:r>
          </a:p>
          <a:p>
            <a:r>
              <a:rPr lang="en-NZ" b="1" dirty="0" smtClean="0"/>
              <a:t>Test them in the lab!</a:t>
            </a:r>
          </a:p>
          <a:p>
            <a:pPr marL="0" indent="0">
              <a:buNone/>
            </a:pPr>
            <a:endParaRPr lang="en-NZ" dirty="0" smtClean="0"/>
          </a:p>
          <a:p>
            <a:pPr marL="0" indent="0">
              <a:buNone/>
            </a:pPr>
            <a:r>
              <a:rPr lang="en-NZ" dirty="0" smtClean="0"/>
              <a:t>… rinse and repeat</a:t>
            </a:r>
          </a:p>
          <a:p>
            <a:pPr marL="0" indent="0">
              <a:buNone/>
            </a:pPr>
            <a:endParaRPr lang="en-NZ" dirty="0" smtClean="0"/>
          </a:p>
          <a:p>
            <a:r>
              <a:rPr lang="en-NZ" dirty="0" smtClean="0"/>
              <a:t>Write an </a:t>
            </a:r>
            <a:r>
              <a:rPr lang="en-NZ" b="1" dirty="0" smtClean="0"/>
              <a:t>individual </a:t>
            </a:r>
            <a:r>
              <a:rPr lang="en-NZ" dirty="0" smtClean="0"/>
              <a:t>report about your findings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2782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Labs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r>
              <a:rPr lang="en-NZ" dirty="0" smtClean="0"/>
              <a:t>Run every afternoon over week 5, from 2 – 5pm</a:t>
            </a:r>
          </a:p>
          <a:p>
            <a:r>
              <a:rPr lang="en-NZ" dirty="0" smtClean="0"/>
              <a:t>Lab slots last 30min (3 groups per slot)</a:t>
            </a:r>
          </a:p>
          <a:p>
            <a:r>
              <a:rPr lang="en-NZ" dirty="0" smtClean="0"/>
              <a:t>2 Apparatus (2 slots) going at once </a:t>
            </a:r>
          </a:p>
          <a:p>
            <a:r>
              <a:rPr lang="en-NZ" dirty="0" smtClean="0"/>
              <a:t>Sign up sheet outside Rodney Elliott’s </a:t>
            </a:r>
            <a:r>
              <a:rPr lang="en-NZ" dirty="0" smtClean="0"/>
              <a:t>office (E123)</a:t>
            </a:r>
            <a:endParaRPr lang="en-NZ" dirty="0" smtClean="0"/>
          </a:p>
          <a:p>
            <a:r>
              <a:rPr lang="en-NZ" dirty="0" smtClean="0"/>
              <a:t>Can repeat the lab as many times as you like!</a:t>
            </a:r>
          </a:p>
          <a:p>
            <a:endParaRPr lang="en-NZ" dirty="0"/>
          </a:p>
          <a:p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1066800" y="3985419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Calculate sets of PID gains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543300" y="3985419"/>
            <a:ext cx="2057400" cy="990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Test in the Lab</a:t>
            </a:r>
          </a:p>
          <a:p>
            <a:pPr algn="ctr"/>
            <a:r>
              <a:rPr lang="en-NZ" dirty="0" smtClean="0"/>
              <a:t>(15min slot)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3543300" y="5334000"/>
            <a:ext cx="2057400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Did you get the response you wanted?</a:t>
            </a:r>
            <a:endParaRPr lang="en-NZ" dirty="0"/>
          </a:p>
        </p:txBody>
      </p:sp>
      <p:sp>
        <p:nvSpPr>
          <p:cNvPr id="7" name="Rectangle 6"/>
          <p:cNvSpPr/>
          <p:nvPr/>
        </p:nvSpPr>
        <p:spPr>
          <a:xfrm>
            <a:off x="6400800" y="5334000"/>
            <a:ext cx="2057400" cy="990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Write report</a:t>
            </a:r>
            <a:endParaRPr lang="en-NZ" dirty="0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124200" y="4480719"/>
            <a:ext cx="4191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4572000" y="4976019"/>
            <a:ext cx="0" cy="35798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4" idx="2"/>
          </p:cNvCxnSpPr>
          <p:nvPr/>
        </p:nvCxnSpPr>
        <p:spPr>
          <a:xfrm flipH="1" flipV="1">
            <a:off x="2095500" y="4976019"/>
            <a:ext cx="1447800" cy="85328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4" idx="1"/>
          </p:cNvCxnSpPr>
          <p:nvPr/>
        </p:nvCxnSpPr>
        <p:spPr>
          <a:xfrm>
            <a:off x="457200" y="4480719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7" idx="1"/>
          </p:cNvCxnSpPr>
          <p:nvPr/>
        </p:nvCxnSpPr>
        <p:spPr>
          <a:xfrm>
            <a:off x="5600700" y="5829300"/>
            <a:ext cx="8001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7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214072" y="460932"/>
            <a:ext cx="6705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System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1" y="202513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rgbClr val="FF0066"/>
                </a:solidFill>
              </a:rPr>
              <a:t>x</a:t>
            </a:r>
            <a:endParaRPr lang="en-NZ" dirty="0">
              <a:solidFill>
                <a:srgbClr val="FF0066"/>
              </a:solidFill>
            </a:endParaRPr>
          </a:p>
        </p:txBody>
      </p:sp>
      <p:pic>
        <p:nvPicPr>
          <p:cNvPr id="42" name="Picture 4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001000" cy="4735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72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6858000" cy="1295400"/>
          </a:xfrm>
        </p:spPr>
        <p:txBody>
          <a:bodyPr/>
          <a:lstStyle/>
          <a:p>
            <a:r>
              <a:rPr lang="en-US" dirty="0" smtClean="0"/>
              <a:t>Cart/load </a:t>
            </a:r>
            <a:endParaRPr lang="en-US" dirty="0"/>
          </a:p>
        </p:txBody>
      </p:sp>
      <p:pic>
        <p:nvPicPr>
          <p:cNvPr id="2050" name="Picture 2" descr="I:\DCIM\101NIKON\DSCN05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91" y="1905000"/>
            <a:ext cx="5891213" cy="4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352800" y="3487445"/>
            <a:ext cx="1905000" cy="2209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r="-1"/>
          <a:stretch/>
        </p:blipFill>
        <p:spPr>
          <a:xfrm>
            <a:off x="4343400" y="1664150"/>
            <a:ext cx="3066745" cy="2020928"/>
          </a:xfrm>
          <a:prstGeom prst="rect">
            <a:avLst/>
          </a:prstGeom>
        </p:spPr>
      </p:pic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2611224" y="4564063"/>
            <a:ext cx="0" cy="800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8"/>
          <p:cNvSpPr>
            <a:spLocks noChangeArrowheads="1"/>
          </p:cNvSpPr>
          <p:nvPr/>
        </p:nvSpPr>
        <p:spPr bwMode="auto">
          <a:xfrm>
            <a:off x="3411324" y="4564063"/>
            <a:ext cx="8001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27"/>
          <p:cNvSpPr>
            <a:spLocks noChangeArrowheads="1"/>
          </p:cNvSpPr>
          <p:nvPr/>
        </p:nvSpPr>
        <p:spPr bwMode="auto">
          <a:xfrm>
            <a:off x="4097124" y="5249863"/>
            <a:ext cx="114300" cy="1143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26"/>
          <p:cNvSpPr>
            <a:spLocks noChangeArrowheads="1"/>
          </p:cNvSpPr>
          <p:nvPr/>
        </p:nvSpPr>
        <p:spPr bwMode="auto">
          <a:xfrm>
            <a:off x="3411324" y="5249863"/>
            <a:ext cx="114300" cy="1143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25"/>
          <p:cNvSpPr>
            <a:spLocks noChangeShapeType="1"/>
          </p:cNvSpPr>
          <p:nvPr/>
        </p:nvSpPr>
        <p:spPr bwMode="auto">
          <a:xfrm>
            <a:off x="3182724" y="5364163"/>
            <a:ext cx="1371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 flipH="1">
            <a:off x="32970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 flipH="1">
            <a:off x="34494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22"/>
          <p:cNvSpPr>
            <a:spLocks noChangeShapeType="1"/>
          </p:cNvSpPr>
          <p:nvPr/>
        </p:nvSpPr>
        <p:spPr bwMode="auto">
          <a:xfrm flipH="1">
            <a:off x="36018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21"/>
          <p:cNvSpPr>
            <a:spLocks noChangeShapeType="1"/>
          </p:cNvSpPr>
          <p:nvPr/>
        </p:nvSpPr>
        <p:spPr bwMode="auto">
          <a:xfrm flipH="1">
            <a:off x="37542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0"/>
          <p:cNvSpPr>
            <a:spLocks noChangeShapeType="1"/>
          </p:cNvSpPr>
          <p:nvPr/>
        </p:nvSpPr>
        <p:spPr bwMode="auto">
          <a:xfrm flipH="1">
            <a:off x="39066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 flipH="1">
            <a:off x="40590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18"/>
          <p:cNvSpPr>
            <a:spLocks noChangeShapeType="1"/>
          </p:cNvSpPr>
          <p:nvPr/>
        </p:nvSpPr>
        <p:spPr bwMode="auto">
          <a:xfrm flipH="1">
            <a:off x="4211424" y="5364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 flipH="1">
            <a:off x="2496924" y="46783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2496924" y="48307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 flipH="1">
            <a:off x="2496924" y="49831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 flipH="1">
            <a:off x="2496924" y="51355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 flipH="1">
            <a:off x="2496924" y="5287963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3611349" y="4783138"/>
            <a:ext cx="428625" cy="342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</a:t>
            </a:r>
            <a:r>
              <a:rPr kumimoji="0" lang="en-US" sz="1200" b="0" i="0" u="none" strike="noStrike" cap="none" normalizeH="0" baseline="-3000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  <a:ea typeface="Times New Roman" pitchFamily="18" charset="0"/>
                <a:cs typeface="Arial" pitchFamily="34" charset="0"/>
              </a:rPr>
              <a:t>C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Line 11"/>
          <p:cNvSpPr>
            <a:spLocks noChangeShapeType="1"/>
          </p:cNvSpPr>
          <p:nvPr/>
        </p:nvSpPr>
        <p:spPr bwMode="auto">
          <a:xfrm flipV="1">
            <a:off x="3535149" y="4297363"/>
            <a:ext cx="0" cy="266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535149" y="4392613"/>
            <a:ext cx="5524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314612" y="4005263"/>
          <a:ext cx="8096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4" imgW="19202400" imgH="7620000" progId="Equation.3">
                  <p:embed/>
                </p:oleObj>
              </mc:Choice>
              <mc:Fallback>
                <p:oleObj name="Equation" r:id="rId4" imgW="19202400" imgH="76200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612" y="4005263"/>
                        <a:ext cx="809625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3571662" y="4005263"/>
          <a:ext cx="39846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6" imgW="9448800" imgH="7315200" progId="Equation.3">
                  <p:embed/>
                </p:oleObj>
              </mc:Choice>
              <mc:Fallback>
                <p:oleObj name="Equation" r:id="rId6" imgW="9448800" imgH="7315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662" y="4005263"/>
                        <a:ext cx="398462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Line 7"/>
          <p:cNvSpPr>
            <a:spLocks noChangeShapeType="1"/>
          </p:cNvSpPr>
          <p:nvPr/>
        </p:nvSpPr>
        <p:spPr bwMode="auto">
          <a:xfrm>
            <a:off x="4211424" y="4897438"/>
            <a:ext cx="361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2973174" y="4767263"/>
            <a:ext cx="114300" cy="152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5"/>
          <p:cNvSpPr>
            <a:spLocks noChangeShapeType="1"/>
          </p:cNvSpPr>
          <p:nvPr/>
        </p:nvSpPr>
        <p:spPr bwMode="auto">
          <a:xfrm flipH="1" flipV="1">
            <a:off x="3016037" y="4849813"/>
            <a:ext cx="4016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4"/>
          <p:cNvSpPr>
            <a:spLocks noChangeShapeType="1"/>
          </p:cNvSpPr>
          <p:nvPr/>
        </p:nvSpPr>
        <p:spPr bwMode="auto">
          <a:xfrm flipH="1">
            <a:off x="2596937" y="4845050"/>
            <a:ext cx="3714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2630274" y="4059238"/>
          <a:ext cx="6350" cy="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8" imgW="164885" imgH="164885" progId="Equation.3">
                  <p:embed/>
                </p:oleObj>
              </mc:Choice>
              <mc:Fallback>
                <p:oleObj name="Equation" r:id="rId8" imgW="164885" imgH="164885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274" y="4059238"/>
                        <a:ext cx="6350" cy="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2973174" y="4959350"/>
          <a:ext cx="1190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10" imgW="165028" imgH="431613" progId="Equation.3">
                  <p:embed/>
                </p:oleObj>
              </mc:Choice>
              <mc:Fallback>
                <p:oleObj name="Equation" r:id="rId10" imgW="165028" imgH="431613" progId="Equation.3">
                  <p:embed/>
                  <p:pic>
                    <p:nvPicPr>
                      <p:cNvPr id="7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174" y="4959350"/>
                        <a:ext cx="119063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687674" y="4648200"/>
          <a:ext cx="218598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12" imgW="1955800" imgH="533400" progId="Equation.3">
                  <p:embed/>
                </p:oleObj>
              </mc:Choice>
              <mc:Fallback>
                <p:oleObj name="Equation" r:id="rId12" imgW="1955800" imgH="53340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674" y="4648200"/>
                        <a:ext cx="2185988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010400" y="2473697"/>
            <a:ext cx="530653" cy="254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Oval 2"/>
          <p:cNvSpPr/>
          <p:nvPr/>
        </p:nvSpPr>
        <p:spPr>
          <a:xfrm>
            <a:off x="7102903" y="2728673"/>
            <a:ext cx="104042" cy="113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6" name="Oval 75"/>
          <p:cNvSpPr/>
          <p:nvPr/>
        </p:nvSpPr>
        <p:spPr>
          <a:xfrm flipH="1" flipV="1">
            <a:off x="7359345" y="2728674"/>
            <a:ext cx="105508" cy="11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214072" y="460932"/>
            <a:ext cx="6705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System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275726" y="2050865"/>
            <a:ext cx="0" cy="30480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275726" y="2203265"/>
            <a:ext cx="534774" cy="0"/>
          </a:xfrm>
          <a:prstGeom prst="line">
            <a:avLst/>
          </a:prstGeom>
          <a:ln w="28575">
            <a:solidFill>
              <a:srgbClr val="FF006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1053" y="186619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rgbClr val="FF0066"/>
                </a:solidFill>
              </a:rPr>
              <a:t>x</a:t>
            </a:r>
            <a:endParaRPr lang="en-NZ" dirty="0">
              <a:solidFill>
                <a:srgbClr val="FF0066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623115" y="2600246"/>
            <a:ext cx="1241045" cy="30777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Z" sz="1400" dirty="0" smtClean="0">
                <a:solidFill>
                  <a:srgbClr val="FF0066"/>
                </a:solidFill>
              </a:rPr>
              <a:t>Friction force</a:t>
            </a:r>
            <a:endParaRPr lang="en-NZ" sz="1400" dirty="0">
              <a:solidFill>
                <a:srgbClr val="FF0066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7692697" y="2473697"/>
            <a:ext cx="381000" cy="184088"/>
          </a:xfrm>
          <a:prstGeom prst="rightArrow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4" y="1664150"/>
            <a:ext cx="3032469" cy="2021646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4605811" y="1866199"/>
            <a:ext cx="227226" cy="330985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38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20119"/>
              </p:ext>
            </p:extLst>
          </p:nvPr>
        </p:nvGraphicFramePr>
        <p:xfrm>
          <a:off x="1143000" y="4305500"/>
          <a:ext cx="1853565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sym typeface="Symbol"/>
                        </a:rPr>
                        <a:t>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&gt;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Mp%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30%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US" sz="1400" baseline="-25000">
                          <a:effectLst/>
                        </a:rPr>
                        <a:t>ss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0.1mm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sym typeface="Symbol"/>
                        </a:rPr>
                        <a:t>&lt;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0.5sec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38200" y="3515384"/>
            <a:ext cx="4114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Design Criteria: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 cart system is to be subject to a </a:t>
            </a:r>
            <a:r>
              <a:rPr kumimoji="0" lang="en-US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100mm step input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in the lab. Feedback control must be implemented to meet the following design specifications.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98" y="1911590"/>
            <a:ext cx="4764886" cy="148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9" name="Left-Right Arrow 1038"/>
          <p:cNvSpPr/>
          <p:nvPr/>
        </p:nvSpPr>
        <p:spPr>
          <a:xfrm>
            <a:off x="3421880" y="4648200"/>
            <a:ext cx="1238250" cy="2946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41" name="Object 10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564119"/>
              </p:ext>
            </p:extLst>
          </p:nvPr>
        </p:nvGraphicFramePr>
        <p:xfrm>
          <a:off x="5715000" y="2656376"/>
          <a:ext cx="17811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4" imgW="1777229" imgH="469696" progId="Equation.3">
                  <p:embed/>
                </p:oleObj>
              </mc:Choice>
              <mc:Fallback>
                <p:oleObj name="Equation" r:id="rId4" imgW="1777229" imgH="469696" progId="Equation.3">
                  <p:embed/>
                  <p:pic>
                    <p:nvPicPr>
                      <p:cNvPr id="1041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656376"/>
                        <a:ext cx="17811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TextBox 1041"/>
          <p:cNvSpPr txBox="1"/>
          <p:nvPr/>
        </p:nvSpPr>
        <p:spPr>
          <a:xfrm>
            <a:off x="5410200" y="152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PD:</a:t>
            </a:r>
            <a:endParaRPr lang="en-US" dirty="0"/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1214072" y="460932"/>
            <a:ext cx="6705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System</a:t>
            </a:r>
            <a:endParaRPr lang="en-US" dirty="0"/>
          </a:p>
        </p:txBody>
      </p:sp>
      <p:pic>
        <p:nvPicPr>
          <p:cNvPr id="73" name="Picture 7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5978"/>
          <a:stretch/>
        </p:blipFill>
        <p:spPr bwMode="auto">
          <a:xfrm>
            <a:off x="5032692" y="3622280"/>
            <a:ext cx="3778250" cy="31769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8094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7251</TotalTime>
  <Words>811</Words>
  <Application>Microsoft Office PowerPoint</Application>
  <PresentationFormat>On-screen Show (4:3)</PresentationFormat>
  <Paragraphs>132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Palatino Linotype</vt:lpstr>
      <vt:lpstr>Symbol</vt:lpstr>
      <vt:lpstr>Times</vt:lpstr>
      <vt:lpstr>Times New Roman</vt:lpstr>
      <vt:lpstr>Executive</vt:lpstr>
      <vt:lpstr>Equation</vt:lpstr>
      <vt:lpstr>Acrobat Document</vt:lpstr>
      <vt:lpstr>303 Lab Tutorial</vt:lpstr>
      <vt:lpstr>Your task</vt:lpstr>
      <vt:lpstr>Your task</vt:lpstr>
      <vt:lpstr>Task</vt:lpstr>
      <vt:lpstr>Labs</vt:lpstr>
      <vt:lpstr>PowerPoint Presentation</vt:lpstr>
      <vt:lpstr>Cart/load </vt:lpstr>
      <vt:lpstr>PowerPoint Presentation</vt:lpstr>
      <vt:lpstr>PowerPoint Presentation</vt:lpstr>
      <vt:lpstr>PowerPoint Presentation</vt:lpstr>
      <vt:lpstr>PowerPoint Presentation</vt:lpstr>
      <vt:lpstr>Some Matlab Commands</vt:lpstr>
      <vt:lpstr>Some points to consider</vt:lpstr>
      <vt:lpstr>Report</vt:lpstr>
      <vt:lpstr>PowerPoint Presentation</vt:lpstr>
      <vt:lpstr>Report cover page</vt:lpstr>
      <vt:lpstr>Report cover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</dc:creator>
  <cp:lastModifiedBy>Jennifer Knopp</cp:lastModifiedBy>
  <cp:revision>57</cp:revision>
  <dcterms:created xsi:type="dcterms:W3CDTF">2012-03-14T10:20:44Z</dcterms:created>
  <dcterms:modified xsi:type="dcterms:W3CDTF">2021-03-11T20:13:44Z</dcterms:modified>
</cp:coreProperties>
</file>